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5" r:id="rId4"/>
    <p:sldId id="258" r:id="rId5"/>
    <p:sldId id="259" r:id="rId6"/>
    <p:sldId id="260" r:id="rId7"/>
    <p:sldId id="261" r:id="rId8"/>
    <p:sldId id="262" r:id="rId9"/>
    <p:sldId id="263" r:id="rId10"/>
    <p:sldId id="282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84" r:id="rId22"/>
    <p:sldId id="283" r:id="rId23"/>
    <p:sldId id="271" r:id="rId24"/>
    <p:sldId id="277" r:id="rId25"/>
    <p:sldId id="278" r:id="rId26"/>
    <p:sldId id="279" r:id="rId27"/>
    <p:sldId id="280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2bbb390c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2bbb390c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2bbb390c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2bbb390c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2bbb390c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2bbb390c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2bbb390c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2bbb390c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2bbb390c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2bbb390c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2bbb390c8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2bbb390c8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2bbb390c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2bbb390c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bbb390c8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2bbb390c8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bbb390c8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2bbb390c8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2bbb390c8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2bbb390c8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dea928f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dea928f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2bbb390c8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2bbb390c8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982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2bbb390c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2bbb390c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2bbb390c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2bbb390c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2bbb390c8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2bbb390c8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2bbb390c8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2bbb390c8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2bbb390c8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2bbb390c8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2bbb39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2bbb39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2bbb390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2bbb390c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bbb390c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bbb390c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bbb390c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bbb390c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2bbb390c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2bbb390c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2bbb390c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2bbb390c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2bbb390c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2bbb390c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51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iola%E2%80%93Jones_object_detection_framewor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Computer Vision and Image Processing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Tirgul </a:t>
            </a:r>
            <a:r>
              <a:rPr lang="en" sz="3200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</a:t>
            </a:r>
            <a:endParaRPr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6324600" y="4473500"/>
            <a:ext cx="25077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Lato"/>
                <a:ea typeface="Lato"/>
                <a:cs typeface="Lato"/>
                <a:sym typeface="Lato"/>
              </a:rPr>
              <a:t>By Shai </a:t>
            </a:r>
            <a:r>
              <a:rPr lang="en" i="1" dirty="0" smtClean="0">
                <a:latin typeface="Lato"/>
                <a:ea typeface="Lato"/>
                <a:cs typeface="Lato"/>
                <a:sym typeface="Lato"/>
              </a:rPr>
              <a:t>Aharon &amp; Moriya Bitton 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075" y="1300850"/>
            <a:ext cx="700350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700" y="1814950"/>
            <a:ext cx="972680" cy="3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5643072" y="1272700"/>
            <a:ext cx="286800" cy="92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208" y="2871105"/>
            <a:ext cx="11620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6472" y="2400450"/>
            <a:ext cx="190618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5906" y="3458621"/>
            <a:ext cx="11620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3;p19">
            <a:extLst>
              <a:ext uri="{FF2B5EF4-FFF2-40B4-BE49-F238E27FC236}">
                <a16:creationId xmlns:a16="http://schemas.microsoft.com/office/drawing/2014/main" id="{0665BA2A-66E1-4454-A4AC-154F3374F70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4142" y="2871105"/>
            <a:ext cx="190618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1775" y="4243695"/>
            <a:ext cx="2880525" cy="6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41;p21"/>
          <p:cNvCxnSpPr>
            <a:cxnSpLocks/>
          </p:cNvCxnSpPr>
          <p:nvPr/>
        </p:nvCxnSpPr>
        <p:spPr>
          <a:xfrm flipH="1">
            <a:off x="8477480" y="3860071"/>
            <a:ext cx="39451" cy="412266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42;p21"/>
          <p:cNvCxnSpPr>
            <a:cxnSpLocks/>
          </p:cNvCxnSpPr>
          <p:nvPr/>
        </p:nvCxnSpPr>
        <p:spPr>
          <a:xfrm>
            <a:off x="7692655" y="3207591"/>
            <a:ext cx="249155" cy="1064746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43;p21"/>
          <p:cNvCxnSpPr>
            <a:cxnSpLocks/>
          </p:cNvCxnSpPr>
          <p:nvPr/>
        </p:nvCxnSpPr>
        <p:spPr>
          <a:xfrm>
            <a:off x="6851924" y="2802762"/>
            <a:ext cx="541220" cy="144723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44;p21"/>
          <p:cNvCxnSpPr/>
          <p:nvPr/>
        </p:nvCxnSpPr>
        <p:spPr>
          <a:xfrm>
            <a:off x="6071040" y="3183512"/>
            <a:ext cx="810806" cy="108882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4043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The convolution idea</a:t>
            </a:r>
            <a:r>
              <a:rPr lang="en" dirty="0" smtClean="0">
                <a:solidFill>
                  <a:schemeClr val="tx1"/>
                </a:solidFill>
              </a:rPr>
              <a:t>: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Take </a:t>
            </a:r>
            <a:r>
              <a:rPr lang="en" dirty="0">
                <a:solidFill>
                  <a:schemeClr val="tx1"/>
                </a:solidFill>
              </a:rPr>
              <a:t>a </a:t>
            </a:r>
            <a:r>
              <a:rPr lang="en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Flip it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Move </a:t>
            </a:r>
            <a:r>
              <a:rPr lang="en" dirty="0">
                <a:solidFill>
                  <a:schemeClr val="tx1"/>
                </a:solidFill>
              </a:rPr>
              <a:t>it over the other </a:t>
            </a:r>
            <a:r>
              <a:rPr lang="en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Multiply </a:t>
            </a:r>
            <a:r>
              <a:rPr lang="en" b="1" dirty="0">
                <a:solidFill>
                  <a:schemeClr val="tx1"/>
                </a:solidFill>
              </a:rPr>
              <a:t>the values</a:t>
            </a:r>
            <a:endParaRPr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7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</a:t>
            </a:r>
            <a:endParaRPr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311700" y="1274617"/>
            <a:ext cx="8520600" cy="3294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In practice, outside the boundaries of the vector, </a:t>
            </a:r>
            <a:br>
              <a:rPr lang="en-US" dirty="0"/>
            </a:br>
            <a:r>
              <a:rPr lang="en-US" dirty="0"/>
              <a:t>we consider it to be zero and don’t calculate it.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73" y="2329955"/>
            <a:ext cx="4823406" cy="10574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 - Warmup</a:t>
            </a:r>
            <a:endParaRPr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25" y="1479675"/>
            <a:ext cx="35147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25" y="2200275"/>
            <a:ext cx="41052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225" y="3021800"/>
            <a:ext cx="54483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225" y="3676650"/>
            <a:ext cx="51816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3024200" y="1357325"/>
            <a:ext cx="13572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  <p:sp>
        <p:nvSpPr>
          <p:cNvPr id="162" name="Google Shape;162;p23"/>
          <p:cNvSpPr/>
          <p:nvPr/>
        </p:nvSpPr>
        <p:spPr>
          <a:xfrm>
            <a:off x="3350400" y="2071213"/>
            <a:ext cx="15621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  <p:sp>
        <p:nvSpPr>
          <p:cNvPr id="163" name="Google Shape;163;p23"/>
          <p:cNvSpPr/>
          <p:nvPr/>
        </p:nvSpPr>
        <p:spPr>
          <a:xfrm>
            <a:off x="3686200" y="2920875"/>
            <a:ext cx="25692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  <p:sp>
        <p:nvSpPr>
          <p:cNvPr id="164" name="Google Shape;164;p23"/>
          <p:cNvSpPr/>
          <p:nvPr/>
        </p:nvSpPr>
        <p:spPr>
          <a:xfrm>
            <a:off x="3686200" y="3576050"/>
            <a:ext cx="2397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 - Warmup</a:t>
            </a:r>
            <a:endParaRPr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25" y="1479675"/>
            <a:ext cx="35147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25" y="2200275"/>
            <a:ext cx="41052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225" y="3021800"/>
            <a:ext cx="54483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225" y="3676650"/>
            <a:ext cx="51816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3323050" y="2060837"/>
            <a:ext cx="15621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  <p:sp>
        <p:nvSpPr>
          <p:cNvPr id="175" name="Google Shape;175;p24"/>
          <p:cNvSpPr/>
          <p:nvPr/>
        </p:nvSpPr>
        <p:spPr>
          <a:xfrm>
            <a:off x="3686200" y="2920875"/>
            <a:ext cx="25692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  <p:sp>
        <p:nvSpPr>
          <p:cNvPr id="176" name="Google Shape;176;p24"/>
          <p:cNvSpPr/>
          <p:nvPr/>
        </p:nvSpPr>
        <p:spPr>
          <a:xfrm>
            <a:off x="3686200" y="3576050"/>
            <a:ext cx="2397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 - Warmup</a:t>
            </a:r>
            <a:endParaRPr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25" y="1479675"/>
            <a:ext cx="35147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25" y="2200275"/>
            <a:ext cx="41052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225" y="3021800"/>
            <a:ext cx="54483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225" y="3676650"/>
            <a:ext cx="51816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/>
          <p:nvPr/>
        </p:nvSpPr>
        <p:spPr>
          <a:xfrm>
            <a:off x="3686200" y="2920875"/>
            <a:ext cx="25692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  <p:sp>
        <p:nvSpPr>
          <p:cNvPr id="187" name="Google Shape;187;p25"/>
          <p:cNvSpPr/>
          <p:nvPr/>
        </p:nvSpPr>
        <p:spPr>
          <a:xfrm>
            <a:off x="3686200" y="3576050"/>
            <a:ext cx="2397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 - Warmup</a:t>
            </a:r>
            <a:endParaRPr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25" y="1479675"/>
            <a:ext cx="35147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25" y="2200275"/>
            <a:ext cx="41052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225" y="3021800"/>
            <a:ext cx="54483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225" y="3676650"/>
            <a:ext cx="51816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3686200" y="3576050"/>
            <a:ext cx="2397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?</a:t>
            </a:r>
            <a:endParaRPr sz="2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 - Warmup</a:t>
            </a:r>
            <a:endParaRPr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25" y="1479675"/>
            <a:ext cx="35147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25" y="2200275"/>
            <a:ext cx="41052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225" y="3021800"/>
            <a:ext cx="54483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225" y="3676650"/>
            <a:ext cx="5181600" cy="3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7"/>
          <p:cNvCxnSpPr/>
          <p:nvPr/>
        </p:nvCxnSpPr>
        <p:spPr>
          <a:xfrm rot="10800000">
            <a:off x="6042362" y="4040220"/>
            <a:ext cx="547800" cy="15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27"/>
          <p:cNvSpPr txBox="1"/>
          <p:nvPr/>
        </p:nvSpPr>
        <p:spPr>
          <a:xfrm>
            <a:off x="6643698" y="4040220"/>
            <a:ext cx="1035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70C0"/>
                </a:solidFill>
              </a:rPr>
              <a:t>Mean</a:t>
            </a:r>
            <a:endParaRPr sz="1800" b="1" dirty="0">
              <a:solidFill>
                <a:srgbClr val="0070C0"/>
              </a:solidFill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6803325" y="3023309"/>
            <a:ext cx="13122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B050"/>
                </a:solidFill>
              </a:rPr>
              <a:t>Weighted Mean</a:t>
            </a:r>
            <a:endParaRPr sz="1800" b="1" dirty="0">
              <a:solidFill>
                <a:srgbClr val="00B050"/>
              </a:solidFill>
            </a:endParaRPr>
          </a:p>
        </p:txBody>
      </p:sp>
      <p:cxnSp>
        <p:nvCxnSpPr>
          <p:cNvPr id="210" name="Google Shape;210;p27"/>
          <p:cNvCxnSpPr/>
          <p:nvPr/>
        </p:nvCxnSpPr>
        <p:spPr>
          <a:xfrm rot="10800000">
            <a:off x="6255525" y="3130137"/>
            <a:ext cx="547800" cy="15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Convolution </a:t>
            </a:r>
            <a:r>
              <a:rPr lang="en" b="1" dirty="0" smtClean="0"/>
              <a:t>Properties: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Google Shape;223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406235"/>
                <a:ext cx="8520600" cy="316263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400" dirty="0" smtClean="0"/>
                  <a:t>• Commutative 	</a:t>
                </a:r>
                <a14:m>
                  <m:oMath xmlns:m="http://schemas.openxmlformats.org/officeDocument/2006/math">
                    <m:r>
                      <a:rPr lang="en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" sz="2400" b="1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" sz="2400" b="1" i="1" dirty="0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" sz="24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" sz="2400" b="1" i="1" dirty="0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" sz="2400" b="1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" sz="2400" b="1" dirty="0"/>
                  <a:t/>
                </a:r>
                <a:br>
                  <a:rPr lang="en" sz="2400" b="1" dirty="0"/>
                </a:br>
                <a:r>
                  <a:rPr lang="en" sz="2400" b="1" dirty="0" smtClean="0"/>
                  <a:t/>
                </a:r>
                <a:br>
                  <a:rPr lang="en" sz="2400" b="1" dirty="0" smtClean="0"/>
                </a:br>
                <a:r>
                  <a:rPr lang="en" sz="2400" dirty="0" smtClean="0"/>
                  <a:t>• </a:t>
                </a:r>
                <a:r>
                  <a:rPr lang="en" sz="2400" dirty="0"/>
                  <a:t>Associative 		</a:t>
                </a:r>
                <a14:m>
                  <m:oMath xmlns:m="http://schemas.openxmlformats.org/officeDocument/2006/math">
                    <m:r>
                      <a:rPr lang="en" sz="24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) = ( 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)∗ 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Clr>
                    <a:schemeClr val="dk1"/>
                  </a:buClr>
                  <a:buSzPts val="1100"/>
                  <a:buNone/>
                </a:pPr>
                <a:r>
                  <a:rPr lang="en" sz="2400" b="1" dirty="0"/>
                  <a:t/>
                </a:r>
                <a:br>
                  <a:rPr lang="en" sz="2400" b="1" dirty="0"/>
                </a:br>
                <a:r>
                  <a:rPr lang="en" sz="2400" dirty="0"/>
                  <a:t>• Distributive 		</a:t>
                </a:r>
                <a14:m>
                  <m:oMath xmlns:m="http://schemas.openxmlformats.org/officeDocument/2006/math">
                    <m:r>
                      <a:rPr lang="en" sz="24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" sz="2400" b="1" i="1" dirty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sz="2400" b="1" i="1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2400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223" name="Google Shape;223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406235"/>
                <a:ext cx="8520600" cy="3162639"/>
              </a:xfrm>
              <a:prstGeom prst="rect">
                <a:avLst/>
              </a:prstGeom>
              <a:blipFill>
                <a:blip r:embed="rId3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2D Convolution</a:t>
            </a:r>
            <a:endParaRPr b="1" dirty="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6242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Same thing, but in 2D!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After flipping the kernel (conv. matrix)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you “place” it on the image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/>
              <a:t>(</a:t>
            </a:r>
            <a:r>
              <a:rPr lang="en" sz="1600" dirty="0"/>
              <a:t>the center is at (x,y))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Multiply each cell in the kernel with its parallel cell in the image matrix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Sum all the multiplicities and place the sum in the output matrix at (x,y)</a:t>
            </a:r>
            <a:endParaRPr sz="1600" dirty="0"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125" y="631025"/>
            <a:ext cx="4229350" cy="30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2D Convolution- Example</a:t>
            </a:r>
            <a:endParaRPr b="1" dirty="0"/>
          </a:p>
        </p:txBody>
      </p:sp>
      <p:sp>
        <p:nvSpPr>
          <p:cNvPr id="237" name="Google Shape;237;p31"/>
          <p:cNvSpPr txBox="1"/>
          <p:nvPr/>
        </p:nvSpPr>
        <p:spPr>
          <a:xfrm>
            <a:off x="311700" y="1409250"/>
            <a:ext cx="6685500" cy="2094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img_path = 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'scarlet_witch.png'</a:t>
            </a:r>
            <a:endParaRPr dirty="0">
              <a:solidFill>
                <a:srgbClr val="6A8759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img = cv2.cvtColor(cv2.imread(img_path)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cv2.COLOR_BGR2RGB)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k_size = </a:t>
            </a:r>
            <a:r>
              <a:rPr lang="en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11</a:t>
            </a:r>
            <a:endParaRPr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kernel = np.ones((k_size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k_size))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kernel /= kernel.sum() # Normalize the kernel such that k.sum()==1</a:t>
            </a:r>
            <a:endParaRPr sz="17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img_blur = cv2.filter2D(img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-</a:t>
            </a:r>
            <a:r>
              <a:rPr lang="en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kernel)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2905329" y="3895075"/>
            <a:ext cx="3333342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cv2.filter2d does </a:t>
            </a:r>
            <a:r>
              <a:rPr lang="en" sz="1600" b="1" dirty="0"/>
              <a:t>Correlation</a:t>
            </a:r>
            <a:r>
              <a:rPr lang="en" sz="1600" dirty="0"/>
              <a:t>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/>
              <a:t>and </a:t>
            </a:r>
            <a:r>
              <a:rPr lang="en" sz="1600" dirty="0"/>
              <a:t>not Convolution!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Filters</a:t>
            </a:r>
            <a:endParaRPr b="1"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00" y="1103975"/>
            <a:ext cx="5390050" cy="36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2D Convolution</a:t>
            </a:r>
            <a:endParaRPr b="1" dirty="0"/>
          </a:p>
        </p:txBody>
      </p:sp>
      <p:sp>
        <p:nvSpPr>
          <p:cNvPr id="245" name="Google Shape;245;p32"/>
          <p:cNvSpPr txBox="1"/>
          <p:nvPr/>
        </p:nvSpPr>
        <p:spPr>
          <a:xfrm>
            <a:off x="3941590" y="445025"/>
            <a:ext cx="5036155" cy="2094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img_path = 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'scarlet_witch.png'</a:t>
            </a:r>
            <a:endParaRPr dirty="0">
              <a:solidFill>
                <a:srgbClr val="6A8759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img = cv2.cvtColor(cv2.imread(img_path)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cv2.COLOR_BGR2RGB)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k_size = </a:t>
            </a:r>
            <a:r>
              <a:rPr lang="en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11</a:t>
            </a:r>
            <a:endParaRPr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kernel = np.ones((k_size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k_size))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kernel /= kernel.sum()</a:t>
            </a:r>
            <a:endParaRPr sz="17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img_blur = cv2.filter2D(img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-</a:t>
            </a:r>
            <a:r>
              <a:rPr lang="en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kernel)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2812473"/>
            <a:ext cx="8892020" cy="224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2D Convolution</a:t>
            </a:r>
            <a:endParaRPr b="1" dirty="0"/>
          </a:p>
        </p:txBody>
      </p:sp>
      <p:sp>
        <p:nvSpPr>
          <p:cNvPr id="245" name="Google Shape;245;p32"/>
          <p:cNvSpPr txBox="1"/>
          <p:nvPr/>
        </p:nvSpPr>
        <p:spPr>
          <a:xfrm>
            <a:off x="3941590" y="445025"/>
            <a:ext cx="5036155" cy="2094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img_path = 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'scarlet_witch.png'</a:t>
            </a:r>
            <a:endParaRPr dirty="0">
              <a:solidFill>
                <a:srgbClr val="6A8759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img = cv2.cvtColor(cv2.imread(img_path)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cv2.COLOR_BGR2RGB)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k_size = </a:t>
            </a:r>
            <a:r>
              <a:rPr lang="en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11</a:t>
            </a:r>
            <a:endParaRPr dirty="0">
              <a:solidFill>
                <a:srgbClr val="6897BB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kernel = np.ones((k_size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k_size))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kernel /= kernel.sum()</a:t>
            </a:r>
            <a:endParaRPr sz="1700"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img_blur = cv2.filter2D(img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-</a:t>
            </a:r>
            <a:r>
              <a:rPr lang="en" dirty="0">
                <a:solidFill>
                  <a:srgbClr val="6897BB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1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,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Consolas" panose="020B0609020204030204" pitchFamily="49" charset="0"/>
              </a:rPr>
              <a:t>kernel)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Consolas" panose="020B0609020204030204" pitchFamily="49" charset="0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2812473"/>
            <a:ext cx="8892020" cy="22491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5;p33"/>
          <p:cNvSpPr/>
          <p:nvPr/>
        </p:nvSpPr>
        <p:spPr>
          <a:xfrm rot="975017">
            <a:off x="5220679" y="3272008"/>
            <a:ext cx="2981377" cy="12000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Raleway"/>
              </a:rPr>
              <a:t>One can say she </a:t>
            </a:r>
            <a:br>
              <a:rPr b="1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Raleway"/>
              </a:rPr>
            </a:br>
            <a:r>
              <a:rPr b="1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Raleway"/>
              </a:rPr>
              <a:t>'Lost her vision'</a:t>
            </a:r>
          </a:p>
        </p:txBody>
      </p:sp>
    </p:spTree>
    <p:extLst>
      <p:ext uri="{BB962C8B-B14F-4D97-AF65-F5344CB8AC3E}">
        <p14:creationId xmlns:p14="http://schemas.microsoft.com/office/powerpoint/2010/main" val="20304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size</a:t>
            </a:r>
            <a:endParaRPr lang="he-IL" b="1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733217"/>
            <a:ext cx="5211237" cy="210817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82" y="445025"/>
            <a:ext cx="1929218" cy="2047818"/>
          </a:xfrm>
          <a:prstGeom prst="rect">
            <a:avLst/>
          </a:prstGeom>
        </p:spPr>
      </p:pic>
      <p:sp>
        <p:nvSpPr>
          <p:cNvPr id="8" name="Google Shape;270;p35"/>
          <p:cNvSpPr txBox="1">
            <a:spLocks noGrp="1"/>
          </p:cNvSpPr>
          <p:nvPr>
            <p:ph type="body" idx="1"/>
          </p:nvPr>
        </p:nvSpPr>
        <p:spPr>
          <a:xfrm>
            <a:off x="5711564" y="1204652"/>
            <a:ext cx="1191518" cy="528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smtClean="0"/>
              <a:t>Valid </a:t>
            </a:r>
            <a:r>
              <a:rPr lang="en-US" b="1" dirty="0" smtClean="0">
                <a:sym typeface="Wingdings" panose="05000000000000000000" pitchFamily="2" charset="2"/>
              </a:rPr>
              <a:t> </a:t>
            </a:r>
            <a:endParaRPr lang="en-US" b="1" dirty="0"/>
          </a:p>
        </p:txBody>
      </p:sp>
      <p:sp>
        <p:nvSpPr>
          <p:cNvPr id="9" name="Google Shape;270;p35"/>
          <p:cNvSpPr txBox="1">
            <a:spLocks/>
          </p:cNvSpPr>
          <p:nvPr/>
        </p:nvSpPr>
        <p:spPr>
          <a:xfrm>
            <a:off x="5711564" y="3252470"/>
            <a:ext cx="1191518" cy="52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US" b="1" dirty="0" smtClean="0"/>
              <a:t>Same </a:t>
            </a:r>
            <a:r>
              <a:rPr lang="en-US" b="1" dirty="0" smtClean="0">
                <a:sym typeface="Wingdings" panose="05000000000000000000" pitchFamily="2" charset="2"/>
              </a:rPr>
              <a:t> </a:t>
            </a:r>
            <a:endParaRPr lang="en-US" b="1" dirty="0"/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82" y="2679770"/>
            <a:ext cx="1929218" cy="20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Correlation</a:t>
            </a:r>
            <a:r>
              <a:rPr lang="en" dirty="0"/>
              <a:t>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Google Shape;216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buClr>
                    <a:schemeClr val="dk1"/>
                  </a:buClr>
                  <a:buSzPts val="1100"/>
                  <a:buNone/>
                </a:pPr>
                <a:r>
                  <a:rPr lang="en-US" sz="2000" dirty="0" smtClean="0"/>
                  <a:t>In </a:t>
                </a:r>
                <a:r>
                  <a:rPr lang="en-US" sz="2000" dirty="0"/>
                  <a:t>case we </a:t>
                </a:r>
                <a:r>
                  <a:rPr lang="en-US" sz="2000" b="1" dirty="0"/>
                  <a:t>do</a:t>
                </a:r>
                <a:r>
                  <a:rPr lang="en-US" sz="2000" dirty="0"/>
                  <a:t> </a:t>
                </a:r>
                <a:r>
                  <a:rPr lang="en-US" sz="2000" b="1" dirty="0"/>
                  <a:t>not flip</a:t>
                </a:r>
                <a:r>
                  <a:rPr lang="en-US" sz="2000" dirty="0"/>
                  <a:t> the vector, </a:t>
                </a:r>
                <a:r>
                  <a:rPr lang="en-US" sz="2000" dirty="0" smtClean="0"/>
                  <a:t>we </a:t>
                </a:r>
                <a:r>
                  <a:rPr lang="en-US" sz="2000" dirty="0"/>
                  <a:t>get </a:t>
                </a:r>
                <a:r>
                  <a:rPr lang="en-US" sz="2000" b="1" dirty="0"/>
                  <a:t>correlation</a:t>
                </a:r>
                <a:r>
                  <a:rPr lang="en-US" sz="2000" dirty="0"/>
                  <a:t>. </a:t>
                </a:r>
                <a:endParaRPr lang="en-US" sz="2000" dirty="0" smtClean="0"/>
              </a:p>
              <a:p>
                <a:pPr marL="0" indent="0">
                  <a:buClr>
                    <a:schemeClr val="dk1"/>
                  </a:buClr>
                  <a:buSzPts val="1100"/>
                  <a:buNone/>
                </a:pPr>
                <a:endParaRPr lang="en-US" sz="2000" dirty="0" smtClean="0"/>
              </a:p>
              <a:p>
                <a:pPr marL="0" indent="0">
                  <a:buClr>
                    <a:schemeClr val="dk1"/>
                  </a:buClr>
                  <a:buSzPts val="1100"/>
                  <a:buNone/>
                </a:pPr>
                <a:r>
                  <a:rPr lang="en-US" sz="2000" u="sng" dirty="0" smtClean="0"/>
                  <a:t>Used:</a:t>
                </a:r>
              </a:p>
              <a:p>
                <a:pPr marL="0" indent="0">
                  <a:buClr>
                    <a:schemeClr val="dk1"/>
                  </a:buClr>
                  <a:buSzPts val="1100"/>
                  <a:buNone/>
                </a:pPr>
                <a:r>
                  <a:rPr lang="en-US" sz="2000" dirty="0"/>
                  <a:t>Correlation is used to find a </a:t>
                </a:r>
                <a:r>
                  <a:rPr lang="en-US" sz="2000" b="1" dirty="0"/>
                  <a:t>match</a:t>
                </a:r>
                <a:r>
                  <a:rPr lang="en-US" sz="2000" dirty="0"/>
                  <a:t> between 2 </a:t>
                </a:r>
                <a:r>
                  <a:rPr lang="en-US" sz="2000" dirty="0" smtClean="0"/>
                  <a:t>objects.</a:t>
                </a:r>
              </a:p>
              <a:p>
                <a:pPr marL="0" indent="0">
                  <a:buClr>
                    <a:schemeClr val="dk1"/>
                  </a:buClr>
                  <a:buSzPts val="1100"/>
                  <a:buNone/>
                </a:pPr>
                <a:endParaRPr lang="en-US" sz="2000" dirty="0"/>
              </a:p>
              <a:p>
                <a:pPr marL="0" indent="0">
                  <a:buClr>
                    <a:schemeClr val="dk1"/>
                  </a:buClr>
                  <a:buSzPts val="1100"/>
                  <a:buNone/>
                </a:pPr>
                <a:r>
                  <a:rPr lang="en-US" sz="2000" u="sng" dirty="0" smtClean="0"/>
                  <a:t>Note:</a:t>
                </a:r>
              </a:p>
              <a:p>
                <a:pPr marL="342900">
                  <a:buClr>
                    <a:schemeClr val="dk1"/>
                  </a:buClr>
                  <a:buSzPts val="1100"/>
                </a:pPr>
                <a:r>
                  <a:rPr lang="en-US" sz="2000" dirty="0"/>
                  <a:t>Correlation is not </a:t>
                </a:r>
                <a:r>
                  <a:rPr lang="en-US" sz="2000" dirty="0" smtClean="0"/>
                  <a:t>commutative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 marL="342900">
                  <a:buClr>
                    <a:schemeClr val="dk1"/>
                  </a:buClr>
                  <a:buSzPts val="1100"/>
                </a:pPr>
                <a:r>
                  <a:rPr lang="en-US" sz="2000" dirty="0"/>
                  <a:t>In case the filter and its flipped version are equal, correlation and convolution are the </a:t>
                </a:r>
                <a:r>
                  <a:rPr lang="en-US" sz="2000" dirty="0" smtClean="0"/>
                  <a:t>same.</a:t>
                </a:r>
                <a:endParaRPr lang="en-US" sz="2000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en-US" sz="2400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>
          <p:sp>
            <p:nvSpPr>
              <p:cNvPr id="216" name="Google Shape;216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7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Template Matching</a:t>
            </a:r>
            <a:endParaRPr b="1" dirty="0"/>
          </a:p>
        </p:txBody>
      </p:sp>
      <p:sp>
        <p:nvSpPr>
          <p:cNvPr id="261" name="Google Shape;26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One use for </a:t>
            </a:r>
            <a:r>
              <a:rPr lang="en" b="1" dirty="0"/>
              <a:t>correlation</a:t>
            </a:r>
            <a:r>
              <a:rPr lang="en" dirty="0"/>
              <a:t>, is locating a ‘</a:t>
            </a:r>
            <a:r>
              <a:rPr lang="en" i="1" dirty="0"/>
              <a:t>mini-image</a:t>
            </a:r>
            <a:r>
              <a:rPr lang="en" dirty="0"/>
              <a:t>’ (Template) inside an image.</a:t>
            </a:r>
            <a:endParaRPr dirty="0"/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3">
            <a:alphaModFix/>
          </a:blip>
          <a:srcRect r="33146"/>
          <a:stretch/>
        </p:blipFill>
        <p:spPr>
          <a:xfrm>
            <a:off x="311700" y="1641500"/>
            <a:ext cx="8146474" cy="30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1734300" y="1829325"/>
            <a:ext cx="169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Image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5766148" y="1642289"/>
            <a:ext cx="169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Kernel</a:t>
            </a:r>
            <a:endParaRPr sz="18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Template Matching</a:t>
            </a:r>
            <a:endParaRPr b="1" dirty="0"/>
          </a:p>
        </p:txBody>
      </p:sp>
      <p:sp>
        <p:nvSpPr>
          <p:cNvPr id="270" name="Google Shape;27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One use for </a:t>
            </a:r>
            <a:r>
              <a:rPr lang="en-US" b="1" dirty="0"/>
              <a:t>correlation</a:t>
            </a:r>
            <a:r>
              <a:rPr lang="en-US" dirty="0"/>
              <a:t>, is locating a ‘</a:t>
            </a:r>
            <a:r>
              <a:rPr lang="en-US" i="1" dirty="0"/>
              <a:t>mini-image</a:t>
            </a:r>
            <a:r>
              <a:rPr lang="en-US" dirty="0"/>
              <a:t>’ (Template) inside an image.</a:t>
            </a:r>
          </a:p>
        </p:txBody>
      </p:sp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l="68043"/>
          <a:stretch/>
        </p:blipFill>
        <p:spPr>
          <a:xfrm>
            <a:off x="2317017" y="1541557"/>
            <a:ext cx="4509966" cy="35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2621127" y="1785782"/>
            <a:ext cx="169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</a:rPr>
              <a:t>Correlation</a:t>
            </a:r>
            <a:endParaRPr sz="1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Template Matching</a:t>
            </a:r>
            <a:endParaRPr b="1" dirty="0"/>
          </a:p>
        </p:txBody>
      </p:sp>
      <p:sp>
        <p:nvSpPr>
          <p:cNvPr id="278" name="Google Shape;278;p3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One use for </a:t>
            </a:r>
            <a:r>
              <a:rPr lang="en-US" b="1" dirty="0"/>
              <a:t>correlation</a:t>
            </a:r>
            <a:r>
              <a:rPr lang="en-US" dirty="0"/>
              <a:t>, is locating a ‘</a:t>
            </a:r>
            <a:r>
              <a:rPr lang="en-US" i="1" dirty="0"/>
              <a:t>mini-image</a:t>
            </a:r>
            <a:r>
              <a:rPr lang="en-US" dirty="0"/>
              <a:t>’ (Template) inside an image.</a:t>
            </a:r>
            <a:br>
              <a:rPr lang="en-US" dirty="0"/>
            </a:br>
            <a:r>
              <a:rPr lang="en-US" dirty="0"/>
              <a:t>For more info on face detection: </a:t>
            </a:r>
            <a:r>
              <a:rPr lang="en-US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Viloa Jones 2001</a:t>
            </a:r>
            <a:endParaRPr lang="en-US" sz="2100" dirty="0"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2" y="1872738"/>
            <a:ext cx="4266259" cy="318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72737"/>
            <a:ext cx="4155114" cy="318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Template Matching</a:t>
            </a:r>
            <a:endParaRPr b="1" dirty="0"/>
          </a:p>
        </p:txBody>
      </p:sp>
      <p:sp>
        <p:nvSpPr>
          <p:cNvPr id="286" name="Google Shape;28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u="sng" dirty="0" smtClean="0"/>
              <a:t>Problem:</a:t>
            </a:r>
          </a:p>
          <a:p>
            <a:pPr marL="0" lvl="0" indent="0">
              <a:buNone/>
            </a:pPr>
            <a:r>
              <a:rPr lang="en" dirty="0" smtClean="0"/>
              <a:t>Most </a:t>
            </a:r>
            <a:r>
              <a:rPr lang="en" dirty="0"/>
              <a:t>of the times, the image will be noisy, different lighting etc. 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and </a:t>
            </a:r>
            <a:r>
              <a:rPr lang="en" dirty="0"/>
              <a:t>we won’t have the option to tailor our template like </a:t>
            </a:r>
            <a:r>
              <a:rPr lang="en" dirty="0" smtClean="0"/>
              <a:t>before.</a:t>
            </a:r>
            <a:endParaRPr lang="en" dirty="0"/>
          </a:p>
          <a:p>
            <a:pPr marL="0" lvl="0" indent="0">
              <a:buNone/>
            </a:pPr>
            <a:endParaRPr lang="en" u="sng" dirty="0"/>
          </a:p>
          <a:p>
            <a:pPr marL="0" lvl="0" indent="0">
              <a:buNone/>
            </a:pPr>
            <a:r>
              <a:rPr lang="en-US" u="sng" dirty="0" smtClean="0"/>
              <a:t>Solution:</a:t>
            </a:r>
          </a:p>
          <a:p>
            <a:pPr marL="0" lvl="0" indent="0">
              <a:buNone/>
            </a:pPr>
            <a:r>
              <a:rPr lang="en" dirty="0" smtClean="0"/>
              <a:t>We’ll </a:t>
            </a:r>
            <a:r>
              <a:rPr lang="en" dirty="0"/>
              <a:t>use </a:t>
            </a:r>
            <a:r>
              <a:rPr lang="en" b="1" i="1" dirty="0"/>
              <a:t>Normalized Cross </a:t>
            </a:r>
            <a:r>
              <a:rPr lang="en" b="1" i="1" dirty="0" smtClean="0"/>
              <a:t>Correlation.</a:t>
            </a:r>
            <a:endParaRPr lang="en" dirty="0"/>
          </a:p>
          <a:p>
            <a:pPr marL="285750" indent="-285750"/>
            <a:r>
              <a:rPr lang="en" dirty="0" smtClean="0"/>
              <a:t>This </a:t>
            </a:r>
            <a:r>
              <a:rPr lang="en" dirty="0"/>
              <a:t>calculation will be done for every window, and will take much longer.</a:t>
            </a:r>
            <a:endParaRPr dirty="0"/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342" y="3574473"/>
            <a:ext cx="3189859" cy="99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Convolution</a:t>
            </a:r>
            <a:endParaRPr lang="he-IL" b="1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A linear operator that acts as an average / weighted average </a:t>
            </a:r>
            <a:r>
              <a:rPr lang="en-US" b="1" dirty="0"/>
              <a:t>sum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/>
              <a:t>all pixels in a given </a:t>
            </a:r>
            <a:r>
              <a:rPr lang="en-US" dirty="0" smtClean="0"/>
              <a:t>environment.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u="sng" dirty="0" smtClean="0"/>
              <a:t>Used for:</a:t>
            </a:r>
          </a:p>
          <a:p>
            <a:r>
              <a:rPr lang="en-US" b="1" dirty="0"/>
              <a:t>Blur:</a:t>
            </a:r>
            <a:r>
              <a:rPr lang="en-US" dirty="0"/>
              <a:t> Replaces each pixel in its average environment</a:t>
            </a:r>
            <a:r>
              <a:rPr lang="en-US" dirty="0" smtClean="0"/>
              <a:t>.</a:t>
            </a:r>
          </a:p>
          <a:p>
            <a:r>
              <a:rPr lang="en-US" b="1" dirty="0"/>
              <a:t>Moving </a:t>
            </a:r>
            <a:r>
              <a:rPr lang="en-US" b="1" dirty="0" smtClean="0"/>
              <a:t>pixels</a:t>
            </a:r>
          </a:p>
          <a:p>
            <a:r>
              <a:rPr lang="en-US" b="1" dirty="0" smtClean="0"/>
              <a:t>Edge </a:t>
            </a:r>
            <a:r>
              <a:rPr lang="en-US" b="1" dirty="0"/>
              <a:t>detection in the image:</a:t>
            </a:r>
            <a:r>
              <a:rPr lang="en-US" dirty="0"/>
              <a:t> Replacing each pixel with the difference of its </a:t>
            </a:r>
            <a:r>
              <a:rPr lang="en-US" dirty="0" smtClean="0"/>
              <a:t>neighbors.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7347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4043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The convolution idea</a:t>
            </a:r>
            <a:r>
              <a:rPr lang="en" dirty="0" smtClean="0">
                <a:solidFill>
                  <a:schemeClr val="tx1"/>
                </a:solidFill>
              </a:rPr>
              <a:t>: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Take </a:t>
            </a:r>
            <a:r>
              <a:rPr lang="en" b="1" dirty="0">
                <a:solidFill>
                  <a:schemeClr val="tx1"/>
                </a:solidFill>
              </a:rPr>
              <a:t>a </a:t>
            </a:r>
            <a:r>
              <a:rPr lang="en" b="1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Flip it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Move </a:t>
            </a:r>
            <a:r>
              <a:rPr lang="en" dirty="0">
                <a:solidFill>
                  <a:schemeClr val="tx1"/>
                </a:solidFill>
              </a:rPr>
              <a:t>it over the other </a:t>
            </a:r>
            <a:r>
              <a:rPr lang="en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Multiply </a:t>
            </a:r>
            <a:r>
              <a:rPr lang="en" dirty="0">
                <a:solidFill>
                  <a:schemeClr val="tx1"/>
                </a:solidFill>
              </a:rPr>
              <a:t>the values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425" y="1404387"/>
            <a:ext cx="3190875" cy="5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093" y="1292298"/>
            <a:ext cx="700350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270" y="2156901"/>
            <a:ext cx="972680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595" y="1292300"/>
            <a:ext cx="972675" cy="3793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>
            <a:stCxn id="79" idx="2"/>
            <a:endCxn id="78" idx="1"/>
          </p:cNvCxnSpPr>
          <p:nvPr/>
        </p:nvCxnSpPr>
        <p:spPr>
          <a:xfrm>
            <a:off x="6672933" y="1671648"/>
            <a:ext cx="486337" cy="67492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4043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The convolution idea</a:t>
            </a:r>
            <a:r>
              <a:rPr lang="en" dirty="0" smtClean="0">
                <a:solidFill>
                  <a:schemeClr val="tx1"/>
                </a:solidFill>
              </a:rPr>
              <a:t>: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Take </a:t>
            </a:r>
            <a:r>
              <a:rPr lang="en" dirty="0">
                <a:solidFill>
                  <a:schemeClr val="tx1"/>
                </a:solidFill>
              </a:rPr>
              <a:t>a </a:t>
            </a:r>
            <a:r>
              <a:rPr lang="en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Flip it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Move </a:t>
            </a:r>
            <a:r>
              <a:rPr lang="en" dirty="0">
                <a:solidFill>
                  <a:schemeClr val="tx1"/>
                </a:solidFill>
              </a:rPr>
              <a:t>it over the other </a:t>
            </a:r>
            <a:r>
              <a:rPr lang="en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Multiply </a:t>
            </a:r>
            <a:r>
              <a:rPr lang="en" dirty="0">
                <a:solidFill>
                  <a:schemeClr val="tx1"/>
                </a:solidFill>
              </a:rPr>
              <a:t>the values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322" y="1172075"/>
            <a:ext cx="700350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347" y="1694725"/>
            <a:ext cx="972680" cy="3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5487754" y="1152475"/>
            <a:ext cx="428700" cy="92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0250" y="1751050"/>
            <a:ext cx="11620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4043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The convolution idea</a:t>
            </a:r>
            <a:r>
              <a:rPr lang="en" dirty="0" smtClean="0">
                <a:solidFill>
                  <a:schemeClr val="tx1"/>
                </a:solidFill>
              </a:rPr>
              <a:t>: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Take </a:t>
            </a:r>
            <a:r>
              <a:rPr lang="en" dirty="0">
                <a:solidFill>
                  <a:schemeClr val="tx1"/>
                </a:solidFill>
              </a:rPr>
              <a:t>a </a:t>
            </a:r>
            <a:r>
              <a:rPr lang="en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Flip it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Move </a:t>
            </a:r>
            <a:r>
              <a:rPr lang="en" b="1" dirty="0">
                <a:solidFill>
                  <a:schemeClr val="tx1"/>
                </a:solidFill>
              </a:rPr>
              <a:t>it over the other </a:t>
            </a:r>
            <a:r>
              <a:rPr lang="en" b="1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Multiply </a:t>
            </a:r>
            <a:r>
              <a:rPr lang="en" b="1" dirty="0">
                <a:solidFill>
                  <a:schemeClr val="tx1"/>
                </a:solidFill>
              </a:rPr>
              <a:t>the values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36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875" y="1152475"/>
            <a:ext cx="700350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545" y="1675125"/>
            <a:ext cx="972680" cy="3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5285534" y="1152475"/>
            <a:ext cx="578100" cy="92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117" y="2074075"/>
            <a:ext cx="11620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6117" y="2454475"/>
            <a:ext cx="1906183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4043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The convolution idea</a:t>
            </a:r>
            <a:r>
              <a:rPr lang="en" dirty="0" smtClean="0">
                <a:solidFill>
                  <a:schemeClr val="tx1"/>
                </a:solidFill>
              </a:rPr>
              <a:t>: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Take </a:t>
            </a:r>
            <a:r>
              <a:rPr lang="en" dirty="0">
                <a:solidFill>
                  <a:schemeClr val="tx1"/>
                </a:solidFill>
              </a:rPr>
              <a:t>a </a:t>
            </a:r>
            <a:r>
              <a:rPr lang="en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Flip it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Move </a:t>
            </a:r>
            <a:r>
              <a:rPr lang="en" b="1" dirty="0">
                <a:solidFill>
                  <a:schemeClr val="tx1"/>
                </a:solidFill>
              </a:rPr>
              <a:t>it over the other </a:t>
            </a:r>
            <a:r>
              <a:rPr lang="en" b="1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Multiply </a:t>
            </a:r>
            <a:r>
              <a:rPr lang="en" b="1" dirty="0">
                <a:solidFill>
                  <a:schemeClr val="tx1"/>
                </a:solidFill>
              </a:rPr>
              <a:t>the values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875" y="1292300"/>
            <a:ext cx="700350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875" y="1814950"/>
            <a:ext cx="972680" cy="3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5282000" y="1272700"/>
            <a:ext cx="578100" cy="92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3886" y="2194300"/>
            <a:ext cx="11620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886" y="2595750"/>
            <a:ext cx="190618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3886" y="3000325"/>
            <a:ext cx="190618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3886" y="2194300"/>
            <a:ext cx="11620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6117" y="2595750"/>
            <a:ext cx="190618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6117" y="3000325"/>
            <a:ext cx="1906183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4043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The convolution idea</a:t>
            </a:r>
            <a:r>
              <a:rPr lang="en" dirty="0" smtClean="0">
                <a:solidFill>
                  <a:schemeClr val="tx1"/>
                </a:solidFill>
              </a:rPr>
              <a:t>: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Take </a:t>
            </a:r>
            <a:r>
              <a:rPr lang="en" dirty="0">
                <a:solidFill>
                  <a:schemeClr val="tx1"/>
                </a:solidFill>
              </a:rPr>
              <a:t>a </a:t>
            </a:r>
            <a:r>
              <a:rPr lang="en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Flip it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Move </a:t>
            </a:r>
            <a:r>
              <a:rPr lang="en" b="1" dirty="0">
                <a:solidFill>
                  <a:schemeClr val="tx1"/>
                </a:solidFill>
              </a:rPr>
              <a:t>it over the other </a:t>
            </a:r>
            <a:r>
              <a:rPr lang="en" b="1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Multiply </a:t>
            </a:r>
            <a:r>
              <a:rPr lang="en" b="1" dirty="0">
                <a:solidFill>
                  <a:schemeClr val="tx1"/>
                </a:solidFill>
              </a:rPr>
              <a:t>the values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1D Discrete Convolution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075" y="1300850"/>
            <a:ext cx="700350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700" y="1814950"/>
            <a:ext cx="972680" cy="3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5643072" y="1272700"/>
            <a:ext cx="286800" cy="92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3377" y="2194300"/>
            <a:ext cx="11620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6117" y="2595750"/>
            <a:ext cx="190618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7244" y="3404900"/>
            <a:ext cx="11620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3;p19">
            <a:extLst>
              <a:ext uri="{FF2B5EF4-FFF2-40B4-BE49-F238E27FC236}">
                <a16:creationId xmlns:a16="http://schemas.microsoft.com/office/drawing/2014/main" id="{0665BA2A-66E1-4454-A4AC-154F3374F70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17" y="3000325"/>
            <a:ext cx="1906183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4043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The convolution idea</a:t>
            </a:r>
            <a:r>
              <a:rPr lang="en" dirty="0" smtClean="0">
                <a:solidFill>
                  <a:schemeClr val="tx1"/>
                </a:solidFill>
              </a:rPr>
              <a:t>: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Take </a:t>
            </a:r>
            <a:r>
              <a:rPr lang="en" dirty="0">
                <a:solidFill>
                  <a:schemeClr val="tx1"/>
                </a:solidFill>
              </a:rPr>
              <a:t>a </a:t>
            </a:r>
            <a:r>
              <a:rPr lang="en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dirty="0" smtClean="0">
                <a:solidFill>
                  <a:schemeClr val="tx1"/>
                </a:solidFill>
              </a:rPr>
              <a:t>Flip it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Move </a:t>
            </a:r>
            <a:r>
              <a:rPr lang="en" b="1" dirty="0">
                <a:solidFill>
                  <a:schemeClr val="tx1"/>
                </a:solidFill>
              </a:rPr>
              <a:t>it over the other </a:t>
            </a:r>
            <a:r>
              <a:rPr lang="en" b="1" dirty="0" smtClean="0">
                <a:solidFill>
                  <a:schemeClr val="tx1"/>
                </a:solidFill>
              </a:rPr>
              <a:t>vector</a:t>
            </a:r>
          </a:p>
          <a:p>
            <a:pPr marL="342900">
              <a:spcAft>
                <a:spcPts val="1600"/>
              </a:spcAft>
            </a:pPr>
            <a:r>
              <a:rPr lang="en" b="1" dirty="0" smtClean="0">
                <a:solidFill>
                  <a:schemeClr val="tx1"/>
                </a:solidFill>
              </a:rPr>
              <a:t>Multiply </a:t>
            </a:r>
            <a:r>
              <a:rPr lang="en" b="1" dirty="0">
                <a:solidFill>
                  <a:schemeClr val="tx1"/>
                </a:solidFill>
              </a:rPr>
              <a:t>the values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727</Words>
  <Application>Microsoft Office PowerPoint</Application>
  <PresentationFormat>‫הצגה על המסך (16:9)</PresentationFormat>
  <Paragraphs>139</Paragraphs>
  <Slides>27</Slides>
  <Notes>25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5" baseType="lpstr">
      <vt:lpstr>Consolas</vt:lpstr>
      <vt:lpstr>Calibri</vt:lpstr>
      <vt:lpstr>Raleway</vt:lpstr>
      <vt:lpstr>Arial</vt:lpstr>
      <vt:lpstr>Wingdings</vt:lpstr>
      <vt:lpstr>Lato</vt:lpstr>
      <vt:lpstr>Cambria Math</vt:lpstr>
      <vt:lpstr>Simple Light</vt:lpstr>
      <vt:lpstr>Computer Vision and Image Processing Tirgul 5</vt:lpstr>
      <vt:lpstr>Filters</vt:lpstr>
      <vt:lpstr>Convolution</vt:lpstr>
      <vt:lpstr>1D Discrete Convolution</vt:lpstr>
      <vt:lpstr>1D Discrete Convolution</vt:lpstr>
      <vt:lpstr>1D Discrete Convolution</vt:lpstr>
      <vt:lpstr>1D Discrete Convolution</vt:lpstr>
      <vt:lpstr>1D Discrete Convolution</vt:lpstr>
      <vt:lpstr>1D Discrete Convolution</vt:lpstr>
      <vt:lpstr>1D Discrete Convolution</vt:lpstr>
      <vt:lpstr>1D Discrete Convolution </vt:lpstr>
      <vt:lpstr>1D Discrete Convolution - Warmup </vt:lpstr>
      <vt:lpstr>1D Discrete Convolution - Warmup </vt:lpstr>
      <vt:lpstr>1D Discrete Convolution - Warmup </vt:lpstr>
      <vt:lpstr>1D Discrete Convolution - Warmup </vt:lpstr>
      <vt:lpstr>1D Discrete Convolution - Warmup </vt:lpstr>
      <vt:lpstr>Convolution Properties:</vt:lpstr>
      <vt:lpstr>2D Convolution</vt:lpstr>
      <vt:lpstr>2D Convolution- Example</vt:lpstr>
      <vt:lpstr>2D Convolution</vt:lpstr>
      <vt:lpstr>2D Convolution</vt:lpstr>
      <vt:lpstr>Output size</vt:lpstr>
      <vt:lpstr>Correlation </vt:lpstr>
      <vt:lpstr>Template Matching</vt:lpstr>
      <vt:lpstr>Template Matching</vt:lpstr>
      <vt:lpstr>Template Matching</vt:lpstr>
      <vt:lpstr>Template Matching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4</dc:title>
  <cp:lastModifiedBy>moriya bitton</cp:lastModifiedBy>
  <cp:revision>21</cp:revision>
  <dcterms:modified xsi:type="dcterms:W3CDTF">2022-03-27T10:58:24Z</dcterms:modified>
</cp:coreProperties>
</file>